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714500"/>
          </a:xfrm>
          <a:prstGeom prst="rect">
            <a:avLst/>
          </a:prstGeom>
          <a:solidFill>
            <a:srgbClr val="E08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714500"/>
            <a:ext cx="12191695" cy="1714500"/>
          </a:xfrm>
          <a:prstGeom prst="rect">
            <a:avLst/>
          </a:prstGeom>
          <a:solidFill>
            <a:srgbClr val="C06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3429000"/>
            <a:ext cx="12191695" cy="1714500"/>
          </a:xfrm>
          <a:prstGeom prst="rect">
            <a:avLst/>
          </a:prstGeom>
          <a:solidFill>
            <a:srgbClr val="804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5143500"/>
            <a:ext cx="12191695" cy="171450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914400"/>
            <a:ext cx="103628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MINUTA TÉCNICA · CIERRE EDITORIAL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194560"/>
            <a:ext cx="10362895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  <a:latin typeface="Calibri"/>
              </a:rPr>
              <a:t>Inclusión sostenible de medicamentos
en los planes de salud en Chile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572000"/>
            <a:ext cx="103628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1">
                <a:solidFill>
                  <a:srgbClr val="FFFFFF"/>
                </a:solidFill>
                <a:latin typeface="Calibri"/>
              </a:rPr>
              <a:t>Sesión de cierre editorial con directores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5120640"/>
            <a:ext cx="103628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FFFFFF"/>
                </a:solidFill>
                <a:latin typeface="Calibri"/>
              </a:rPr>
              <a:t>Carla Castillo · Eduardo Undurraga · Eleni Kokkidou · Benjamín García · Martín Illanes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6126480"/>
            <a:ext cx="103628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ESPACIO PÚBLICO · 7 DE MAYO DE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Lo que entrego en esta sesión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0F0"/>
                </a:solidFill>
                <a:latin typeface="Calibri"/>
              </a:rPr>
              <a:t>INCLUSIÓN SOSTENIBLE DE MEDICAMENTOS — SESIÓN DE CIERRE EDITORIAL · 7 MAYO 2026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371600"/>
            <a:ext cx="3657600" cy="502920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297680" y="1371600"/>
            <a:ext cx="3657600" cy="502920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046720" y="1371600"/>
            <a:ext cx="3657600" cy="502920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5544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604080"/>
                </a:solidFill>
                <a:latin typeface="Calibri"/>
              </a:rPr>
              <a:t>INFORME EXTENSO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92024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804060"/>
                </a:solidFill>
                <a:latin typeface="Calibri"/>
              </a:rPr>
              <a:t>v3.17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2651760"/>
            <a:ext cx="3291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57 páginas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8 capítulos + 6 anexos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9 tablas, 33 figuras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Cierre cosmético v3.16 → v3.17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Tabla protección completa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Foco UE justificado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Innovación con valor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Tracked changes preservados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80560" y="15544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604080"/>
                </a:solidFill>
                <a:latin typeface="Calibri"/>
              </a:rPr>
              <a:t>POLICY BRIEF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80560" y="192024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804060"/>
                </a:solidFill>
                <a:latin typeface="Calibri"/>
              </a:rPr>
              <a:t>8 pp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80560" y="2651760"/>
            <a:ext cx="3291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Síntesis para política pública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Identidad visual EP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Panorama → opciones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5 mensajes clave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Tres escenarios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Innovación con valor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Nota institucional concisa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Para CIF + público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0" y="15544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604080"/>
                </a:solidFill>
                <a:latin typeface="Calibri"/>
              </a:rPr>
              <a:t>ESTA PRESENTACIÓN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0" y="192024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804060"/>
                </a:solidFill>
                <a:latin typeface="Calibri"/>
              </a:rPr>
              <a:t>12 sl.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0" y="2651760"/>
            <a:ext cx="3291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Para esta sesión deliberativa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Ancla la discusión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Resume el panorama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Presenta opciones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Espacio para feedback</a:t>
            </a:r>
          </a:p>
          <a:p>
            <a:pPr algn="l">
              <a:spcAft>
                <a:spcPts val="800"/>
              </a:spcAft>
            </a:pPr>
            <a:r>
              <a:rPr sz="1200">
                <a:solidFill>
                  <a:srgbClr val="1A202C"/>
                </a:solidFill>
                <a:latin typeface="Calibri"/>
              </a:rPr>
              <a:t>•   No es la presentación pública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0" y="640080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4A5568"/>
                </a:solidFill>
                <a:latin typeface="Calibri"/>
              </a:rPr>
              <a:t>ESPACIO PÚBLICO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Próximas decisiones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0F0"/>
                </a:solidFill>
                <a:latin typeface="Calibri"/>
              </a:rPr>
              <a:t>INCLUSIÓN SOSTENIBLE DE MEDICAMENTOS — SESIÓN DE CIERRE EDITORIAL · 7 MAYO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1887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604080"/>
                </a:solidFill>
                <a:latin typeface="Calibri"/>
              </a:rPr>
              <a:t>Puntos sobre los que necesito su mirada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920240"/>
            <a:ext cx="109728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 Fuente unificada para fichas país: Anexos 6/7 vs Tabla 4 del Capítulo 5</a:t>
            </a:r>
          </a:p>
          <a:p>
            <a:pPr algn="l">
              <a:spcAft>
                <a:spcPts val="8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 Articulación BFU con regímenes especiales (GES, Ley Ricarte Soto, DAC) — Capítulo 7.3</a:t>
            </a:r>
          </a:p>
          <a:p>
            <a:pPr algn="l">
              <a:spcAft>
                <a:spcPts val="8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 Unidad de cálculo del tope: persona u hogar — Capítulo 7.4.2</a:t>
            </a:r>
          </a:p>
          <a:p>
            <a:pPr algn="l">
              <a:spcAft>
                <a:spcPts val="8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 Clasificación de medidas por horizonte de reforma legal — Capítulo 8.1</a:t>
            </a:r>
          </a:p>
          <a:p>
            <a:pPr algn="l">
              <a:spcAft>
                <a:spcPts val="8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 Rol de CENABAST en compras agregadas dentro del beneficio (Ley 21.198)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035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1">
                <a:solidFill>
                  <a:srgbClr val="4A5568"/>
                </a:solidFill>
                <a:latin typeface="Calibri"/>
              </a:rPr>
              <a:t>Cinco puntos técnicos que definen la arquitectura del beneficio propuesto.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0080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4A5568"/>
                </a:solidFill>
                <a:latin typeface="Calibri"/>
              </a:rPr>
              <a:t>ESPACIO PÚBLICO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Preguntas para la discusión pública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0F0"/>
                </a:solidFill>
                <a:latin typeface="Calibri"/>
              </a:rPr>
              <a:t>INCLUSIÓN SOSTENIBLE DE MEDICAMENTOS — SESIÓN DE CIERRE EDITORIAL · 7 MAYO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1887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1">
                <a:solidFill>
                  <a:srgbClr val="604080"/>
                </a:solidFill>
                <a:latin typeface="Calibri"/>
              </a:rPr>
              <a:t>Dilemas que el informe abre, no cierra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920240"/>
            <a:ext cx="109728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¿Qué unidad cubre el tope: persona, núcleo familiar o tributario?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¿Cómo se articula el BFU con la reforma estructural de Isapres en discusión?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¿La canasta debe excluir terapias de baja evidencia o admitirlas con sandbox regulatorio?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¿Qué horizonte temporal escalona el tránsito desde fragmentación hacia un beneficio único?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¿La judicialización debe entenderse como falla a corregir o como válvula institucional permanente?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035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1">
                <a:solidFill>
                  <a:srgbClr val="604080"/>
                </a:solidFill>
                <a:latin typeface="Calibri"/>
              </a:rPr>
              <a:t>Gracias.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0080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4A5568"/>
                </a:solidFill>
                <a:latin typeface="Calibri"/>
              </a:rPr>
              <a:t>ESPACIO PÚBLICO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Estado del informe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0F0"/>
                </a:solidFill>
                <a:latin typeface="Calibri"/>
              </a:rPr>
              <a:t>INCLUSIÓN SOSTENIBLE DE MEDICAMENTOS — SESIÓN DE CIERRE EDITORIAL · 7 MAYO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604080"/>
                </a:solidFill>
                <a:latin typeface="Calibri"/>
              </a:rPr>
              <a:t>Versión 3.17 (mayo 5)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73736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800">
                <a:solidFill>
                  <a:srgbClr val="1A202C"/>
                </a:solidFill>
                <a:latin typeface="Calibri"/>
              </a:rPr>
              <a:t>•   57 páginas · 9 tablas · 33 figuras · 8 capítulos + 6 anexos</a:t>
            </a:r>
          </a:p>
          <a:p>
            <a:pPr algn="l">
              <a:spcAft>
                <a:spcPts val="800"/>
              </a:spcAft>
            </a:pPr>
            <a:r>
              <a:rPr sz="1800">
                <a:solidFill>
                  <a:srgbClr val="1A202C"/>
                </a:solidFill>
                <a:latin typeface="Calibri"/>
              </a:rPr>
              <a:t>•   v3.16 enviada el 24 de abril; v3.17 con cierres cosméticos posteriores</a:t>
            </a:r>
          </a:p>
          <a:p>
            <a:pPr algn="l">
              <a:spcAft>
                <a:spcPts val="800"/>
              </a:spcAft>
            </a:pPr>
            <a:r>
              <a:rPr sz="1800">
                <a:solidFill>
                  <a:srgbClr val="1A202C"/>
                </a:solidFill>
                <a:latin typeface="Calibri"/>
              </a:rPr>
              <a:t>•   Tabla de protección completa: GES + LRS + DAC + MLE + Arsenal APS + Receta cautiva</a:t>
            </a:r>
          </a:p>
          <a:p>
            <a:pPr algn="l">
              <a:spcAft>
                <a:spcPts val="800"/>
              </a:spcAft>
            </a:pPr>
            <a:r>
              <a:rPr sz="1800">
                <a:solidFill>
                  <a:srgbClr val="1A202C"/>
                </a:solidFill>
                <a:latin typeface="Calibri"/>
              </a:rPr>
              <a:t>•   Foco comparado en OCDE europeo + Uruguay (FNR), justificación metodológica</a:t>
            </a:r>
          </a:p>
          <a:p>
            <a:pPr algn="l">
              <a:spcAft>
                <a:spcPts val="800"/>
              </a:spcAft>
            </a:pPr>
            <a:r>
              <a:rPr sz="1800">
                <a:solidFill>
                  <a:srgbClr val="1A202C"/>
                </a:solidFill>
                <a:latin typeface="Calibri"/>
              </a:rPr>
              <a:t>•   Innovación con valor sanitario incorporada como agenda explícita</a:t>
            </a:r>
          </a:p>
          <a:p>
            <a:pPr algn="l">
              <a:spcAft>
                <a:spcPts val="800"/>
              </a:spcAft>
            </a:pPr>
            <a:r>
              <a:rPr sz="1800">
                <a:solidFill>
                  <a:srgbClr val="1A202C"/>
                </a:solidFill>
                <a:latin typeface="Calibri"/>
              </a:rPr>
              <a:t>•   Tres escenarios de política con trade-offs cuantificados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0292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604080"/>
                </a:solidFill>
                <a:latin typeface="Calibri"/>
              </a:rPr>
              <a:t>Calendario hacia publicación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394960"/>
            <a:ext cx="10972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800">
                <a:solidFill>
                  <a:srgbClr val="1A202C"/>
                </a:solidFill>
                <a:latin typeface="Calibri"/>
              </a:rPr>
              <a:t>•   Hoy 5 may: brief 8pp + PPT + v3.17 listos para esta sesión</a:t>
            </a:r>
          </a:p>
          <a:p>
            <a:pPr algn="l">
              <a:spcAft>
                <a:spcPts val="800"/>
              </a:spcAft>
            </a:pPr>
            <a:r>
              <a:rPr sz="1800">
                <a:solidFill>
                  <a:srgbClr val="1A202C"/>
                </a:solidFill>
                <a:latin typeface="Calibri"/>
              </a:rPr>
              <a:t>•   8–15 may: incorporación de feedback de directores → v3.18</a:t>
            </a:r>
          </a:p>
          <a:p>
            <a:pPr algn="l">
              <a:spcAft>
                <a:spcPts val="800"/>
              </a:spcAft>
            </a:pPr>
            <a:r>
              <a:rPr sz="1800">
                <a:solidFill>
                  <a:srgbClr val="1A202C"/>
                </a:solidFill>
                <a:latin typeface="Calibri"/>
              </a:rPr>
              <a:t>•   20–25 may: cierre y publicación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40080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4A5568"/>
                </a:solidFill>
                <a:latin typeface="Calibri"/>
              </a:rPr>
              <a:t>ESPACIO PÚBLICO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El panorama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0F0"/>
                </a:solidFill>
                <a:latin typeface="Calibri"/>
              </a:rPr>
              <a:t>INCLUSIÓN SOSTENIBLE DE MEDICAMENTOS — SESIÓN DE CIERRE EDITORIAL · 7 MAYO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1">
                <a:solidFill>
                  <a:srgbClr val="804060"/>
                </a:solidFill>
                <a:latin typeface="Calibri"/>
              </a:rPr>
              <a:t>Aseguramiento amplio en el papel, protección financiera estrecha en la práctica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737360"/>
            <a:ext cx="109728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800">
                <a:solidFill>
                  <a:srgbClr val="1A202C"/>
                </a:solidFill>
                <a:latin typeface="Calibri"/>
              </a:rPr>
              <a:t>•   Hogares financian directamente cerca del 71 % del gasto retail farmacéutico (OECD SHA, 2022)</a:t>
            </a:r>
          </a:p>
          <a:p>
            <a:pPr algn="l">
              <a:spcAft>
                <a:spcPts val="800"/>
              </a:spcAft>
            </a:pPr>
            <a:r>
              <a:rPr sz="1800">
                <a:solidFill>
                  <a:srgbClr val="1A202C"/>
                </a:solidFill>
                <a:latin typeface="Calibri"/>
              </a:rPr>
              <a:t>•   Promedio OCDE: 39 %</a:t>
            </a:r>
          </a:p>
          <a:p>
            <a:pPr algn="l">
              <a:spcAft>
                <a:spcPts val="800"/>
              </a:spcAft>
            </a:pPr>
            <a:r>
              <a:rPr sz="1800">
                <a:solidFill>
                  <a:srgbClr val="1A202C"/>
                </a:solidFill>
                <a:latin typeface="Calibri"/>
              </a:rPr>
              <a:t>•   Tratamientos de alto costo siguen accediéndose vía judicialización cuando las garantías explícitas no los cubren</a:t>
            </a:r>
          </a:p>
          <a:p>
            <a:pPr algn="l">
              <a:spcAft>
                <a:spcPts val="800"/>
              </a:spcAft>
            </a:pPr>
            <a:r>
              <a:rPr sz="1800">
                <a:solidFill>
                  <a:srgbClr val="1A202C"/>
                </a:solidFill>
                <a:latin typeface="Calibri"/>
              </a:rPr>
              <a:t>•   El sistema funciona, pero no como debiera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4572000"/>
            <a:ext cx="11064240" cy="155448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4709160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604080"/>
                </a:solidFill>
                <a:latin typeface="Calibri"/>
              </a:rPr>
              <a:t>El brief ordena la conversación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5074920"/>
            <a:ext cx="105156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Diagnóstico de las dos lógicas del problema (acumulativa + catastrófica)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Mapa completo de la tabla de protección actual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Evidencia comparada con foco europeo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Tres escenarios con trade-offs explícitos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0" y="640080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4A5568"/>
                </a:solidFill>
                <a:latin typeface="Calibri"/>
              </a:rPr>
              <a:t>ESPACIO PÚBLICO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Mensajes clave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0F0"/>
                </a:solidFill>
                <a:latin typeface="Calibri"/>
              </a:rPr>
              <a:t>INCLUSIÓN SOSTENIBLE DE MEDICAMENTOS — SESIÓN DE CIERRE EDITORIAL · 7 MAYO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548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C06020"/>
                </a:solidFill>
                <a:latin typeface="Calibri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8720" y="1147280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604080"/>
                </a:solidFill>
                <a:latin typeface="Calibri"/>
              </a:rPr>
              <a:t>El gasto de bolsillo es estructural, no circunstancial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150876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71 % del gasto retail farmacéutico financiado por hogares (cerca del doble del promedio OCDE)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148840"/>
            <a:ext cx="548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C06020"/>
                </a:solidFill>
                <a:latin typeface="Calibri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20" y="2198840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604080"/>
                </a:solidFill>
                <a:latin typeface="Calibri"/>
              </a:rPr>
              <a:t>El problema tiene dos lógicas distintas y simultáneas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20" y="256032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Riesgo acumulativo (crónicos ambulatorios) + riesgo catastrófico (alto costo). Cada lógica requiere instrumentos diferentes.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3200400"/>
            <a:ext cx="548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C06020"/>
                </a:solidFill>
                <a:latin typeface="Calibri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88720" y="3250400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604080"/>
                </a:solidFill>
                <a:latin typeface="Calibri"/>
              </a:rPr>
              <a:t>La tabla de protección actual es más amplia que GES + LRS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88720" y="361188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Incluye DAC, MLE, Arsenal APS y receta cautiva. La fragmentación, no la ausencia, explica buena parte de la brecha.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4251960"/>
            <a:ext cx="548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C06020"/>
                </a:solidFill>
                <a:latin typeface="Calibri"/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88720" y="4301960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604080"/>
                </a:solidFill>
                <a:latin typeface="Calibri"/>
              </a:rPr>
              <a:t>La judicialización es válvula institucional, no fenómeno lateral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88720" y="466344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Síntoma de falla regulatoria; reaparece incluso en países con cobertura universal nominal.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5303520"/>
            <a:ext cx="5486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C06020"/>
                </a:solidFill>
                <a:latin typeface="Calibri"/>
              </a:rPr>
              <a:t>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88720" y="5353520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604080"/>
                </a:solidFill>
                <a:latin typeface="Calibri"/>
              </a:rPr>
              <a:t>La evidencia comparada apunta a un patrón de paquete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88720" y="571500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Canasta explícita + copagos con topes + dispensación con convenio. Ningún componente aislado ha resuelto el problema.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15600" y="640080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4A5568"/>
                </a:solidFill>
                <a:latin typeface="Calibri"/>
              </a:rPr>
              <a:t>ESPACIO PÚBLICO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Diagnóstico: dos lógicas, dos instrumentos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0F0"/>
                </a:solidFill>
                <a:latin typeface="Calibri"/>
              </a:rPr>
              <a:t>INCLUSIÓN SOSTENIBLE DE MEDICAMENTOS — SESIÓN DE CIERRE EDITORIAL · 7 MAYO 2026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188720"/>
            <a:ext cx="5486400" cy="502920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217920" y="1188720"/>
            <a:ext cx="5486400" cy="502920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371600"/>
            <a:ext cx="5303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C06020"/>
                </a:solidFill>
                <a:latin typeface="Calibri"/>
              </a:rPr>
              <a:t>(1) Lógica acumulativa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011680"/>
            <a:ext cx="512064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Crónicos ambulatorios: hipertensión, diabetes, salud mental, asma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Gasto recurrente que se acumula mes a mes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29 % dejó de tomar dosis por costo (Ipsos-EP, jul 2025)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Ausencia de tope anual = brecha estructural visible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El precio unitario es solo una pieza; sin tope anual el costo se acumula mes a mes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1371600"/>
            <a:ext cx="5303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604080"/>
                </a:solidFill>
                <a:latin typeface="Calibri"/>
              </a:rPr>
              <a:t>(2) Lógica catastrófica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2011680"/>
            <a:ext cx="512064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Oncológicos modernos, enfermedades poco frecuentes, biotecnológicos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Riesgo de agotar patrimonio familiar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Sistema chileno: GES + LRS + DAC + judicialización (fragmentado)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Ley Ricarte Soto: lista cerrada, ingresos discrecionales</a:t>
            </a:r>
          </a:p>
          <a:p>
            <a:pPr algn="l">
              <a:spcAft>
                <a:spcPts val="800"/>
              </a:spcAft>
            </a:pPr>
            <a:r>
              <a:rPr sz="1400">
                <a:solidFill>
                  <a:srgbClr val="1A202C"/>
                </a:solidFill>
                <a:latin typeface="Calibri"/>
              </a:rPr>
              <a:t>•   Cobertura universal nominal no elimina judicialización (cf. Colombia)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15600" y="640080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4A5568"/>
                </a:solidFill>
                <a:latin typeface="Calibri"/>
              </a:rPr>
              <a:t>ESPACIO PÚBLICO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Tabla de protección farmacéutica vigente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0F0"/>
                </a:solidFill>
                <a:latin typeface="Calibri"/>
              </a:rPr>
              <a:t>INCLUSIÓN SOSTENIBLE DE MEDICAMENTOS — SESIÓN DE CIERRE EDITORIAL · 7 MAYO 2026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188720"/>
            <a:ext cx="11064240" cy="41148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22872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INSTRUMENTO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31920" y="122872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BENEFICIARIOS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66560" y="1228720"/>
            <a:ext cx="4846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TIPO DE COBERTURA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1691640"/>
            <a:ext cx="11064240" cy="64008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1783080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04060"/>
                </a:solidFill>
                <a:latin typeface="Calibri"/>
              </a:rPr>
              <a:t>GES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31920" y="178308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FONASA + ISAPRE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66560" y="1783080"/>
            <a:ext cx="4846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87 patologías, incluye ambulatorios para parte de ellas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2496312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04060"/>
                </a:solidFill>
                <a:latin typeface="Calibri"/>
              </a:rPr>
              <a:t>Ley Ricarte Soto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31920" y="2496312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FONASA + ISAPRE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66560" y="2496312"/>
            <a:ext cx="4846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Diagnósticos y tratamientos de alto costo, lista cerrada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3118104"/>
            <a:ext cx="11064240" cy="64008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" y="3209544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04060"/>
                </a:solidFill>
                <a:latin typeface="Calibri"/>
              </a:rPr>
              <a:t>DAC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31920" y="3209544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FONASA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66560" y="3209544"/>
            <a:ext cx="4846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Drogas oncológicas y de alto costo no GES/LRS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" y="3922776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04060"/>
                </a:solidFill>
                <a:latin typeface="Calibri"/>
              </a:rPr>
              <a:t>Modalidad Libre Elección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31920" y="3922776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FONASA tramos B–D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66560" y="3922776"/>
            <a:ext cx="4846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Bonificación parcial; no crónicos generales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8640" y="4544568"/>
            <a:ext cx="11064240" cy="64008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0080" y="4636008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04060"/>
                </a:solidFill>
                <a:latin typeface="Calibri"/>
              </a:rPr>
              <a:t>Arsenal Farmacológico APS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31920" y="4636008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FONASA en APS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66560" y="4636008"/>
            <a:ext cx="4846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Esenciales con dispensación gratuita; stock heterogéneo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0080" y="5349240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04060"/>
                </a:solidFill>
                <a:latin typeface="Calibri"/>
              </a:rPr>
              <a:t>Receta cautiva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931920" y="534924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FONASA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766560" y="5349240"/>
            <a:ext cx="4846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A202C"/>
                </a:solidFill>
                <a:latin typeface="Calibri"/>
              </a:rPr>
              <a:t>Continuidad de tratamientos hospitalarios; ligada al prestador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515600" y="640080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4A5568"/>
                </a:solidFill>
                <a:latin typeface="Calibri"/>
              </a:rPr>
              <a:t>ESPACIO PÚBLICO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Lo que muestra la evidencia comparada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0F0"/>
                </a:solidFill>
                <a:latin typeface="Calibri"/>
              </a:rPr>
              <a:t>INCLUSIÓN SOSTENIBLE DE MEDICAMENTOS — SESIÓN DE CIERRE EDITORIAL · 7 MAYO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4A5568"/>
                </a:solidFill>
                <a:latin typeface="Calibri"/>
              </a:rPr>
              <a:t>Foco OCDE europeo: Australia, España, Francia, Inglaterra, Alemania, Portugal + Uruguay (FNR)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691640"/>
            <a:ext cx="10972800" cy="41148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173164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País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37560" y="173164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Canasta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66360" y="173164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Topes anuales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95160" y="173164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Dispensación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281160" y="173164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Pago por valor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2194560"/>
            <a:ext cx="10972800" cy="45720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94360" y="22860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Australia (PBS)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37560" y="228600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✓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166360" y="228600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✓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95160" y="22860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✓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281160" y="22860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✓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2697480"/>
            <a:ext cx="10972800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94360" y="278892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España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37560" y="278892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✓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66360" y="278892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✓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95160" y="27889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✓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281160" y="27889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parcial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" y="3200400"/>
            <a:ext cx="10972800" cy="45720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94360" y="32918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Francia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37560" y="329184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✓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166360" y="329184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✓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95160" y="32918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✓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281160" y="32918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parcial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8640" y="3703320"/>
            <a:ext cx="10972800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94360" y="379476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Inglaterra (NHS)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337560" y="379476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✓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166360" y="379476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✓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995160" y="3794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✓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81160" y="3794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✓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8640" y="4206240"/>
            <a:ext cx="10972800" cy="45720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94360" y="429768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Alemania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337560" y="429768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✓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166360" y="429768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✓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995160" y="429768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✓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281160" y="429768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parcial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48640" y="4709160"/>
            <a:ext cx="10972800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94360" y="48006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Uruguay (FNR)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337560" y="480060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✓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66360" y="480060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✓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95160" y="48006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✓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281160" y="48006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parcial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48640" y="5212080"/>
            <a:ext cx="10972800" cy="45720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94360" y="530352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C06020"/>
                </a:solidFill>
                <a:latin typeface="Calibri"/>
              </a:rPr>
              <a:t>Chile (actual)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337560" y="530352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C06020"/>
                </a:solidFill>
                <a:latin typeface="Calibri"/>
              </a:rPr>
              <a:t>GES+LRS+DAC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166360" y="530352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C06020"/>
                </a:solidFill>
                <a:latin typeface="Calibri"/>
              </a:rPr>
              <a:t>—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995160" y="53035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C06020"/>
                </a:solidFill>
                <a:latin typeface="Calibri"/>
              </a:rPr>
              <a:t>limitada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9281160" y="53035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C06020"/>
                </a:solidFill>
                <a:latin typeface="Calibri"/>
              </a:rPr>
              <a:t>limitada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48640" y="603504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1">
                <a:solidFill>
                  <a:srgbClr val="604080"/>
                </a:solidFill>
                <a:latin typeface="Calibri"/>
              </a:rPr>
              <a:t>Patrón consistente: tres componentes simultáneos. Ningún componente aislado ha resuelto el problema.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515600" y="640080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4A5568"/>
                </a:solidFill>
                <a:latin typeface="Calibri"/>
              </a:rPr>
              <a:t>ESPACIO PÚBLICO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Tres escenarios de política para Chile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0F0"/>
                </a:solidFill>
                <a:latin typeface="Calibri"/>
              </a:rPr>
              <a:t>INCLUSIÓN SOSTENIBLE DE MEDICAMENTOS — SESIÓN DE CIERRE EDITORIAL · 7 MAYO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515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4A5568"/>
                </a:solidFill>
                <a:latin typeface="Calibri"/>
              </a:rPr>
              <a:t>Trade-offs explícitos. El informe no zanja preferencias; ordena la conversación.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691640"/>
            <a:ext cx="3703320" cy="457200"/>
          </a:xfrm>
          <a:prstGeom prst="rect">
            <a:avLst/>
          </a:prstGeom>
          <a:solidFill>
            <a:srgbClr val="80A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783080"/>
            <a:ext cx="3703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E1 · Cobertura focalizada ampliada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219456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LÓGICA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245059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Profundizar instrumentos vigentes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306324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REDUCCIÓN OOP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331927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71 % → 60 %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393192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COSTO FISCAL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418795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USD 200–400 M/año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480060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REFORMA LEGAL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" y="505663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Modificación GES, LRS, DAC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389120" y="1691640"/>
            <a:ext cx="3703320" cy="457200"/>
          </a:xfrm>
          <a:prstGeom prst="rect">
            <a:avLst/>
          </a:prstGeom>
          <a:solidFill>
            <a:srgbClr val="804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526280" y="1783080"/>
            <a:ext cx="3703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E2 · Beneficio Farmacéutico Universal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26280" y="219456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LÓGICA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26280" y="245059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Reordenar cobertura ambulatoria, reglas comunes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26280" y="306324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REDUCCIÓN OOP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26280" y="331927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71 % → 45–50 %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26280" y="393192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COSTO FISCAL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26280" y="418795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USD 800–1.200 M/año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26280" y="480060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REFORMA LEGAL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26280" y="505663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Ley marco BFU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229600" y="1691640"/>
            <a:ext cx="3703320" cy="45720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366760" y="1783080"/>
            <a:ext cx="3703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E3 · Convergencia plena OCDE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366760" y="219456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LÓGICA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366760" y="245059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Tope anual universal de gasto OOP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366760" y="306324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REDUCCIÓN OOP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366760" y="331927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71 % → 25–30 %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366760" y="393192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COSTO FISCAL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366760" y="418795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USD 2.500 M+/año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366760" y="4800600"/>
            <a:ext cx="3429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4A5568"/>
                </a:solidFill>
                <a:latin typeface="Calibri"/>
              </a:rPr>
              <a:t>REFORMA LEGAL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366760" y="5056632"/>
            <a:ext cx="3429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1A202C"/>
                </a:solidFill>
                <a:latin typeface="Calibri"/>
              </a:rPr>
              <a:t>Reforma sistémica integrada con FONASA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8640" y="61264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1">
                <a:solidFill>
                  <a:srgbClr val="4A5568"/>
                </a:solidFill>
                <a:latin typeface="Calibri"/>
              </a:rPr>
              <a:t>El BFU (E2) se desarrolla con mayor detalle por riqueza analítica, no por preferencia.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515600" y="640080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4A5568"/>
                </a:solidFill>
                <a:latin typeface="Calibri"/>
              </a:rPr>
              <a:t>ESPACIO PÚBLICO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82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Innovación con valor sanitario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097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0E0F0"/>
                </a:solidFill>
                <a:latin typeface="Calibri"/>
              </a:rPr>
              <a:t>INCLUSIÓN SOSTENIBLE DE MEDICAMENTOS — SESIÓN DE CIERRE EDITORIAL · 7 MAYO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4A5568"/>
                </a:solidFill>
                <a:latin typeface="Calibri"/>
              </a:rPr>
              <a:t>Agenda explícita transversal a los tres escenarios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11064240" cy="411480"/>
          </a:xfrm>
          <a:prstGeom prst="rect">
            <a:avLst/>
          </a:prstGeom>
          <a:solidFill>
            <a:srgbClr val="604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186880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INNOVACIÓN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08960" y="1868800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INDICACIÓN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52160" y="1868800"/>
            <a:ext cx="32918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APORTE SANITARIO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326880" y="186880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FFFF"/>
                </a:solidFill>
                <a:latin typeface="Calibri"/>
              </a:rPr>
              <a:t>REFERENTE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2331720"/>
            <a:ext cx="11064240" cy="59436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2423160"/>
            <a:ext cx="2377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804060"/>
                </a:solidFill>
                <a:latin typeface="Calibri"/>
              </a:rPr>
              <a:t>Empagliflozina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8960" y="2423160"/>
            <a:ext cx="2560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202C"/>
                </a:solidFill>
                <a:latin typeface="Calibri"/>
              </a:rPr>
              <a:t>Diabetes T2 con riesgo CV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52160" y="242316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202C"/>
                </a:solidFill>
                <a:latin typeface="Calibri"/>
              </a:rPr>
              <a:t>Reducción mortalidad CV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26880" y="2423160"/>
            <a:ext cx="2286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4A5568"/>
                </a:solidFill>
                <a:latin typeface="Calibri"/>
              </a:rPr>
              <a:t>Zinman, NEJM 2015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3063240"/>
            <a:ext cx="2377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804060"/>
                </a:solidFill>
                <a:latin typeface="Calibri"/>
              </a:rPr>
              <a:t>Dapagliflozina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08960" y="3063240"/>
            <a:ext cx="2560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202C"/>
                </a:solidFill>
                <a:latin typeface="Calibri"/>
              </a:rPr>
              <a:t>Insuficiencia cardíaca FE reducida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852160" y="306324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202C"/>
                </a:solidFill>
                <a:latin typeface="Calibri"/>
              </a:rPr>
              <a:t>Reducción muerte CV y hospitalización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326880" y="3063240"/>
            <a:ext cx="2286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4A5568"/>
                </a:solidFill>
                <a:latin typeface="Calibri"/>
              </a:rPr>
              <a:t>McMurray, NEJM 2019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3611880"/>
            <a:ext cx="11064240" cy="59436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0080" y="3703320"/>
            <a:ext cx="2377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804060"/>
                </a:solidFill>
                <a:latin typeface="Calibri"/>
              </a:rPr>
              <a:t>Trikafta (CFTR)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108960" y="3703320"/>
            <a:ext cx="2560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202C"/>
                </a:solidFill>
                <a:latin typeface="Calibri"/>
              </a:rPr>
              <a:t>Fibrosis quística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852160" y="370332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202C"/>
                </a:solidFill>
                <a:latin typeface="Calibri"/>
              </a:rPr>
              <a:t>Cambio en historia natural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326880" y="3703320"/>
            <a:ext cx="2286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4A5568"/>
                </a:solidFill>
                <a:latin typeface="Calibri"/>
              </a:rPr>
              <a:t>Middleton, NEJM 2019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80" y="4343400"/>
            <a:ext cx="2377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804060"/>
                </a:solidFill>
                <a:latin typeface="Calibri"/>
              </a:rPr>
              <a:t>Pembrolizumab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108960" y="4343400"/>
            <a:ext cx="2560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202C"/>
                </a:solidFill>
                <a:latin typeface="Calibri"/>
              </a:rPr>
              <a:t>Melanoma metastásico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852160" y="434340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202C"/>
                </a:solidFill>
                <a:latin typeface="Calibri"/>
              </a:rPr>
              <a:t>Sobrevida superior, respuestas duraderas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326880" y="4343400"/>
            <a:ext cx="2286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4A5568"/>
                </a:solidFill>
                <a:latin typeface="Calibri"/>
              </a:rPr>
              <a:t>Schadendorf, NEJM 2015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48640" y="4892040"/>
            <a:ext cx="11064240" cy="594360"/>
          </a:xfrm>
          <a:prstGeom prst="rect">
            <a:avLst/>
          </a:prstGeom>
          <a:solidFill>
            <a:srgbClr val="FAF5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0080" y="4983480"/>
            <a:ext cx="2377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804060"/>
                </a:solidFill>
                <a:latin typeface="Calibri"/>
              </a:rPr>
              <a:t>Onasemnogén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108960" y="4983480"/>
            <a:ext cx="2560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202C"/>
                </a:solidFill>
                <a:latin typeface="Calibri"/>
              </a:rPr>
              <a:t>AME tipo 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852160" y="4983480"/>
            <a:ext cx="32918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1A202C"/>
                </a:solidFill>
                <a:latin typeface="Calibri"/>
              </a:rPr>
              <a:t>Una dosis, cambio sustancial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326880" y="4983480"/>
            <a:ext cx="2286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4A5568"/>
                </a:solidFill>
                <a:latin typeface="Calibri"/>
              </a:rPr>
              <a:t>Mendell, Nat Med 2022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8640" y="603504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1">
                <a:solidFill>
                  <a:srgbClr val="604080"/>
                </a:solidFill>
                <a:latin typeface="Calibri"/>
              </a:rPr>
              <a:t>Mecanismos: ETESA orientada a valor + acuerdos de riesgo compartido para terapias de alto costo.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515600" y="640080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4A5568"/>
                </a:solidFill>
                <a:latin typeface="Calibri"/>
              </a:rPr>
              <a:t>ESPACIO PÚBLICO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