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714500"/>
          </a:xfrm>
          <a:prstGeom prst="rect">
            <a:avLst/>
          </a:prstGeom>
          <a:solidFill>
            <a:srgbClr val="E08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714500"/>
            <a:ext cx="12191695" cy="1714500"/>
          </a:xfrm>
          <a:prstGeom prst="rect">
            <a:avLst/>
          </a:prstGeom>
          <a:solidFill>
            <a:srgbClr val="C06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429000"/>
            <a:ext cx="12191695" cy="1714500"/>
          </a:xfrm>
          <a:prstGeom prst="rect">
            <a:avLst/>
          </a:prstGeom>
          <a:solidFill>
            <a:srgbClr val="804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5143500"/>
            <a:ext cx="12191695" cy="1714500"/>
          </a:xfrm>
          <a:prstGeom prst="rect">
            <a:avLst/>
          </a:prstGeom>
          <a:solidFill>
            <a:srgbClr val="604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914400"/>
            <a:ext cx="103628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MINUTA TÉCNICA · CIERRE EDITORIAL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194560"/>
            <a:ext cx="10362895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>
                <a:solidFill>
                  <a:srgbClr val="FFFFFF"/>
                </a:solidFill>
                <a:latin typeface="Calibri"/>
              </a:rPr>
              <a:t>Inclusión sostenible de medicamentos
en los planes de salud en Chile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572000"/>
            <a:ext cx="1036289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1">
                <a:solidFill>
                  <a:srgbClr val="FFFFFF"/>
                </a:solidFill>
                <a:latin typeface="Calibri"/>
              </a:rPr>
              <a:t>Sesión de cierre editorial con directores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5120640"/>
            <a:ext cx="1036289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FFFFFF"/>
                </a:solidFill>
                <a:latin typeface="Calibri"/>
              </a:rPr>
              <a:t>Carla Castillo · Eduardo Undurraga · Eleni Kokkidou · Benjamín García · Martín Illanes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6126480"/>
            <a:ext cx="1036289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ESPACIO PÚBLICO · 7 DE MAYO DE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77240"/>
          </a:xfrm>
          <a:prstGeom prst="rect">
            <a:avLst/>
          </a:prstGeom>
          <a:solidFill>
            <a:srgbClr val="604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828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Lo que entrego en esta sesión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0E0F0"/>
                </a:solidFill>
                <a:latin typeface="Calibri"/>
              </a:rPr>
              <a:t>INCLUSIÓN SOSTENIBLE DE MEDICAMENTOS · SESIÓN DE CIERRE EDITORIAL · 7 MAYO 2026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371600"/>
            <a:ext cx="3657600" cy="5029200"/>
          </a:xfrm>
          <a:prstGeom prst="rect">
            <a:avLst/>
          </a:prstGeom>
          <a:solidFill>
            <a:srgbClr val="FA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297680" y="1371600"/>
            <a:ext cx="3657600" cy="5029200"/>
          </a:xfrm>
          <a:prstGeom prst="rect">
            <a:avLst/>
          </a:prstGeom>
          <a:solidFill>
            <a:srgbClr val="FA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046720" y="1371600"/>
            <a:ext cx="3657600" cy="5029200"/>
          </a:xfrm>
          <a:prstGeom prst="rect">
            <a:avLst/>
          </a:prstGeom>
          <a:solidFill>
            <a:srgbClr val="FA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5544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604080"/>
                </a:solidFill>
                <a:latin typeface="Calibri"/>
              </a:rPr>
              <a:t>INFORME EXTENSO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92024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804060"/>
                </a:solidFill>
                <a:latin typeface="Calibri"/>
              </a:rPr>
              <a:t>v4.3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2651760"/>
            <a:ext cx="3291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57 páginas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8 capítulos + 6 anexos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9 tablas, 33 figuras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Marco BFU consolidado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Cifras dobles 62 % / 71 %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Tabla protección con 6 instrumentos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Zoom BFU operacional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Tracked changes preservados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80560" y="15544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604080"/>
                </a:solidFill>
                <a:latin typeface="Calibri"/>
              </a:rPr>
              <a:t>POLICY BRIEF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80560" y="192024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804060"/>
                </a:solidFill>
                <a:latin typeface="Calibri"/>
              </a:rPr>
              <a:t>v4.3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80560" y="2651760"/>
            <a:ext cx="3291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Extracto del informe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Identidad visual EP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Panorama y opciones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5 mensajes clave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Tres escenarios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Zoom BFU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Nota institucional concisa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Para CIF y público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0" y="15544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604080"/>
                </a:solidFill>
                <a:latin typeface="Calibri"/>
              </a:rPr>
              <a:t>ESTA PRESENTACIÓN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0" y="192024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804060"/>
                </a:solidFill>
                <a:latin typeface="Calibri"/>
              </a:rPr>
              <a:t>v4 · 12 sl.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0" y="2651760"/>
            <a:ext cx="3291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Para esta sesión deliberativa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Ancla la discusión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Resume el panorama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Presenta opciones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Espacio para feedback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No es la presentación pública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6446520"/>
            <a:ext cx="10972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4A5568"/>
                </a:solidFill>
                <a:latin typeface="Calibri"/>
              </a:rPr>
              <a:t>Informe v4.3 (57 pp) · Brief v4.3 (extracto del informe) · PPT v4 (12 sl)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515600" y="6400800"/>
            <a:ext cx="1554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1" i="0">
                <a:solidFill>
                  <a:srgbClr val="4A5568"/>
                </a:solidFill>
                <a:latin typeface="Calibri"/>
              </a:rPr>
              <a:t>ESPACIO PÚBLICO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77240"/>
          </a:xfrm>
          <a:prstGeom prst="rect">
            <a:avLst/>
          </a:prstGeom>
          <a:solidFill>
            <a:srgbClr val="604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828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Próximas decisiones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0E0F0"/>
                </a:solidFill>
                <a:latin typeface="Calibri"/>
              </a:rPr>
              <a:t>INCLUSIÓN SOSTENIBLE DE MEDICAMENTOS · SESIÓN DE CIERRE EDITORIAL · 7 MAYO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18872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604080"/>
                </a:solidFill>
                <a:latin typeface="Calibri"/>
              </a:rPr>
              <a:t>Cinco puntos técnicos sobre los que necesito su mirada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920240"/>
            <a:ext cx="109728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500">
                <a:solidFill>
                  <a:srgbClr val="1A202C"/>
                </a:solidFill>
                <a:latin typeface="Calibri"/>
              </a:rPr>
              <a:t>•   Fuente unificada para fichas país: Anexos 6/7 vs Tabla 4 del Capítulo 5</a:t>
            </a:r>
          </a:p>
          <a:p>
            <a:pPr algn="l">
              <a:spcAft>
                <a:spcPts val="800"/>
              </a:spcAft>
            </a:pPr>
            <a:r>
              <a:rPr sz="1500">
                <a:solidFill>
                  <a:srgbClr val="1A202C"/>
                </a:solidFill>
                <a:latin typeface="Calibri"/>
              </a:rPr>
              <a:t>•   Articulación operativa BFU + GES + LRS + DAC + FOFAR (Capítulo 7.3)</a:t>
            </a:r>
          </a:p>
          <a:p>
            <a:pPr algn="l">
              <a:spcAft>
                <a:spcPts val="800"/>
              </a:spcAft>
            </a:pPr>
            <a:r>
              <a:rPr sz="1500">
                <a:solidFill>
                  <a:srgbClr val="1A202C"/>
                </a:solidFill>
                <a:latin typeface="Calibri"/>
              </a:rPr>
              <a:t>•   Unidad del tope: persona u hogar (Capítulo 7.4.2)</a:t>
            </a:r>
          </a:p>
          <a:p>
            <a:pPr algn="l">
              <a:spcAft>
                <a:spcPts val="800"/>
              </a:spcAft>
            </a:pPr>
            <a:r>
              <a:rPr sz="1500">
                <a:solidFill>
                  <a:srgbClr val="1A202C"/>
                </a:solidFill>
                <a:latin typeface="Calibri"/>
              </a:rPr>
              <a:t>•   Clasificación de medidas por horizonte de reforma (Capítulo 8.1)</a:t>
            </a:r>
          </a:p>
          <a:p>
            <a:pPr algn="l">
              <a:spcAft>
                <a:spcPts val="800"/>
              </a:spcAft>
            </a:pPr>
            <a:r>
              <a:rPr sz="1500">
                <a:solidFill>
                  <a:srgbClr val="1A202C"/>
                </a:solidFill>
                <a:latin typeface="Calibri"/>
              </a:rPr>
              <a:t>•   CENABAST como compras agregadas dentro del beneficio (Ley 21.198)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0350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1">
                <a:solidFill>
                  <a:srgbClr val="4A5568"/>
                </a:solidFill>
                <a:latin typeface="Calibri"/>
              </a:rPr>
              <a:t>Cinco puntos que definen la arquitectura del beneficio propuesto.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00800"/>
            <a:ext cx="1554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1" i="0">
                <a:solidFill>
                  <a:srgbClr val="4A5568"/>
                </a:solidFill>
                <a:latin typeface="Calibri"/>
              </a:rPr>
              <a:t>ESPACIO PÚBLICO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77240"/>
          </a:xfrm>
          <a:prstGeom prst="rect">
            <a:avLst/>
          </a:prstGeom>
          <a:solidFill>
            <a:srgbClr val="604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828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Preguntas para la discusión pública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0E0F0"/>
                </a:solidFill>
                <a:latin typeface="Calibri"/>
              </a:rPr>
              <a:t>INCLUSIÓN SOSTENIBLE DE MEDICAMENTOS · SESIÓN DE CIERRE EDITORIAL · 7 MAYO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18872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1">
                <a:solidFill>
                  <a:srgbClr val="604080"/>
                </a:solidFill>
                <a:latin typeface="Calibri"/>
              </a:rPr>
              <a:t>Cuatro dilemas que el informe abre, no cierra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194560"/>
            <a:ext cx="109728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600">
                <a:solidFill>
                  <a:srgbClr val="1A202C"/>
                </a:solidFill>
                <a:latin typeface="Calibri"/>
              </a:rPr>
              <a:t>•   ¿BFU sustituye o complementa los instrumentos vigentes?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1A202C"/>
                </a:solidFill>
                <a:latin typeface="Calibri"/>
              </a:rPr>
              <a:t>•   ¿La unidad del tope debe ser persona u hogar?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1A202C"/>
                </a:solidFill>
                <a:latin typeface="Calibri"/>
              </a:rPr>
              <a:t>•   ¿Qué medidas son de corto plazo y cuáles requieren reforma estructural?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1A202C"/>
                </a:solidFill>
                <a:latin typeface="Calibri"/>
              </a:rPr>
              <a:t>•   ¿CENABAST debe ser parte del BFU o instrumento paralelo?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0350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1">
                <a:solidFill>
                  <a:srgbClr val="604080"/>
                </a:solidFill>
                <a:latin typeface="Calibri"/>
              </a:rPr>
              <a:t>Gracias.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00800"/>
            <a:ext cx="1554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1" i="0">
                <a:solidFill>
                  <a:srgbClr val="4A5568"/>
                </a:solidFill>
                <a:latin typeface="Calibri"/>
              </a:rPr>
              <a:t>ESPACIO PÚBLICO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77240"/>
          </a:xfrm>
          <a:prstGeom prst="rect">
            <a:avLst/>
          </a:prstGeom>
          <a:solidFill>
            <a:srgbClr val="604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828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Estado del informe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0E0F0"/>
                </a:solidFill>
                <a:latin typeface="Calibri"/>
              </a:rPr>
              <a:t>INCLUSIÓN SOSTENIBLE DE MEDICAMENTOS · SESIÓN DE CIERRE EDITORIAL · 7 MAYO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972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604080"/>
                </a:solidFill>
                <a:latin typeface="Calibri"/>
              </a:rPr>
              <a:t>Versión v4.3 (mayo 7)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73736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500">
                <a:solidFill>
                  <a:srgbClr val="1A202C"/>
                </a:solidFill>
                <a:latin typeface="Calibri"/>
              </a:rPr>
              <a:t>•   57 páginas · 9 tablas · 33 figuras · 8 capítulos + 6 anexos</a:t>
            </a:r>
          </a:p>
          <a:p>
            <a:pPr algn="l">
              <a:spcAft>
                <a:spcPts val="800"/>
              </a:spcAft>
            </a:pPr>
            <a:r>
              <a:rPr sz="1500">
                <a:solidFill>
                  <a:srgbClr val="1A202C"/>
                </a:solidFill>
                <a:latin typeface="Calibri"/>
              </a:rPr>
              <a:t>•   Marco BFU como zoom analítico para la discusión</a:t>
            </a:r>
          </a:p>
          <a:p>
            <a:pPr algn="l">
              <a:spcAft>
                <a:spcPts val="800"/>
              </a:spcAft>
            </a:pPr>
            <a:r>
              <a:rPr sz="1500">
                <a:solidFill>
                  <a:srgbClr val="1A202C"/>
                </a:solidFill>
                <a:latin typeface="Calibri"/>
              </a:rPr>
              <a:t>•   Cifras dobles: 62 % gasto total / 71 % retail (CIF/UC 2024 y OECD SHA 2022)</a:t>
            </a:r>
          </a:p>
          <a:p>
            <a:pPr algn="l">
              <a:spcAft>
                <a:spcPts val="800"/>
              </a:spcAft>
            </a:pPr>
            <a:r>
              <a:rPr sz="1500">
                <a:solidFill>
                  <a:srgbClr val="1A202C"/>
                </a:solidFill>
                <a:latin typeface="Calibri"/>
              </a:rPr>
              <a:t>•   Gasto público: 0,46 % PIB total · 0,37 % PIB en HC51 (2023)</a:t>
            </a:r>
          </a:p>
          <a:p>
            <a:pPr algn="l">
              <a:spcAft>
                <a:spcPts val="800"/>
              </a:spcAft>
            </a:pPr>
            <a:r>
              <a:rPr sz="1500">
                <a:solidFill>
                  <a:srgbClr val="1A202C"/>
                </a:solidFill>
                <a:latin typeface="Calibri"/>
              </a:rPr>
              <a:t>•   Tabla de protección con 6 instrumentos (GES, LRS, DAC, FOFAR+APS, CAEC, Cenabast)</a:t>
            </a:r>
          </a:p>
          <a:p>
            <a:pPr algn="l">
              <a:spcAft>
                <a:spcPts val="800"/>
              </a:spcAft>
            </a:pPr>
            <a:r>
              <a:rPr sz="1500">
                <a:solidFill>
                  <a:srgbClr val="1A202C"/>
                </a:solidFill>
                <a:latin typeface="Calibri"/>
              </a:rPr>
              <a:t>•   Tres escenarios cuantificados con BFU (E2) como zoom analítico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50292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604080"/>
                </a:solidFill>
                <a:latin typeface="Calibri"/>
              </a:rPr>
              <a:t>Calendario hacia publicación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394960"/>
            <a:ext cx="10972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Hoy 7 may: brief v4.3 + PPT v4 + informe v4.3 listos para esta sesión</a:t>
            </a:r>
          </a:p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8 a 20 may: incorporación de feedback de Carla Castillo y Eduardo Undurraga</a:t>
            </a:r>
          </a:p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20-25 may: revisión Eleni + Benja</a:t>
            </a:r>
          </a:p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25 may: publicación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400800"/>
            <a:ext cx="1554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1" i="0">
                <a:solidFill>
                  <a:srgbClr val="4A5568"/>
                </a:solidFill>
                <a:latin typeface="Calibri"/>
              </a:rPr>
              <a:t>ESPACIO PÚBLICO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77240"/>
          </a:xfrm>
          <a:prstGeom prst="rect">
            <a:avLst/>
          </a:prstGeom>
          <a:solidFill>
            <a:srgbClr val="604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828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El panorama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0E0F0"/>
                </a:solidFill>
                <a:latin typeface="Calibri"/>
              </a:rPr>
              <a:t>INCLUSIÓN SOSTENIBLE DE MEDICAMENTOS · SESIÓN DE CIERRE EDITORIAL · 7 MAYO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972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1">
                <a:solidFill>
                  <a:srgbClr val="804060"/>
                </a:solidFill>
                <a:latin typeface="Calibri"/>
              </a:rPr>
              <a:t>Aseguramiento amplio en el papel, protección financiera estrecha en la práctica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737360"/>
            <a:ext cx="109728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800">
                <a:solidFill>
                  <a:srgbClr val="1A202C"/>
                </a:solidFill>
                <a:latin typeface="Calibri"/>
              </a:rPr>
              <a:t>•   62 % del gasto total en medicamentos (CIF/UC, 2024) y 71 % del retail (OECD SHA, 2022) lo financian los hogares</a:t>
            </a:r>
          </a:p>
          <a:p>
            <a:pPr algn="l">
              <a:spcAft>
                <a:spcPts val="800"/>
              </a:spcAft>
            </a:pPr>
            <a:r>
              <a:rPr sz="1800">
                <a:solidFill>
                  <a:srgbClr val="1A202C"/>
                </a:solidFill>
                <a:latin typeface="Calibri"/>
              </a:rPr>
              <a:t>•   Gasto público: 0,46 % PIB total · 0,37 % PIB en HC51 (2023)</a:t>
            </a:r>
          </a:p>
          <a:p>
            <a:pPr algn="l">
              <a:spcAft>
                <a:spcPts val="800"/>
              </a:spcAft>
            </a:pPr>
            <a:r>
              <a:rPr sz="1800">
                <a:solidFill>
                  <a:srgbClr val="1A202C"/>
                </a:solidFill>
                <a:latin typeface="Calibri"/>
              </a:rPr>
              <a:t>•   21,8 % de los hogares gastan más del 10 % de su ingreso per cápita en medicamentos</a:t>
            </a:r>
          </a:p>
          <a:p>
            <a:pPr algn="l">
              <a:spcAft>
                <a:spcPts val="800"/>
              </a:spcAft>
            </a:pPr>
            <a:r>
              <a:rPr sz="1800">
                <a:solidFill>
                  <a:srgbClr val="1A202C"/>
                </a:solidFill>
                <a:latin typeface="Calibri"/>
              </a:rPr>
              <a:t>•   Tratamientos de alto costo accedidos vía judicialización ($81.000 M en 2024)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4572000"/>
            <a:ext cx="11064240" cy="1554480"/>
          </a:xfrm>
          <a:prstGeom prst="rect">
            <a:avLst/>
          </a:prstGeom>
          <a:solidFill>
            <a:srgbClr val="FA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4709160"/>
            <a:ext cx="10515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604080"/>
                </a:solidFill>
                <a:latin typeface="Calibri"/>
              </a:rPr>
              <a:t>El brief ordena la conversación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5074920"/>
            <a:ext cx="105156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Diagnóstico dual: mirada acumulativa y mirada catastrófica</a:t>
            </a:r>
          </a:p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Mapa completo de la tabla de protección actual</a:t>
            </a:r>
          </a:p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Evidencia comparada con foco europeo y cluster intermedio OCDE</a:t>
            </a:r>
          </a:p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Tres escenarios con trade-offs explícitos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0" y="6400800"/>
            <a:ext cx="1554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1" i="0">
                <a:solidFill>
                  <a:srgbClr val="4A5568"/>
                </a:solidFill>
                <a:latin typeface="Calibri"/>
              </a:rPr>
              <a:t>ESPACIO PÚBLICO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77240"/>
          </a:xfrm>
          <a:prstGeom prst="rect">
            <a:avLst/>
          </a:prstGeom>
          <a:solidFill>
            <a:srgbClr val="604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828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Mensajes clave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0E0F0"/>
                </a:solidFill>
                <a:latin typeface="Calibri"/>
              </a:rPr>
              <a:t>INCLUSIÓN SOSTENIBLE DE MEDICAMENTOS · SESIÓN DE CIERRE EDITORIAL · 7 MAYO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97280"/>
            <a:ext cx="5486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C06020"/>
                </a:solidFill>
                <a:latin typeface="Calibri"/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8720" y="1147280"/>
            <a:ext cx="10515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604080"/>
                </a:solidFill>
                <a:latin typeface="Calibri"/>
              </a:rPr>
              <a:t>Gasto de bolsillo estructural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20" y="1508760"/>
            <a:ext cx="10515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202C"/>
                </a:solidFill>
                <a:latin typeface="Calibri"/>
              </a:rPr>
              <a:t>62 % del gasto total en medicamentos (CIF/UC, 2024) y 71 % del gasto retail (OECD SHA, 2022). La cifra más alta de OCDE en ambos cortes.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2148840"/>
            <a:ext cx="5486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C06020"/>
                </a:solidFill>
                <a:latin typeface="Calibri"/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8720" y="2198840"/>
            <a:ext cx="10515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604080"/>
                </a:solidFill>
                <a:latin typeface="Calibri"/>
              </a:rPr>
              <a:t>Dos miradas complementarias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88720" y="2560320"/>
            <a:ext cx="10515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202C"/>
                </a:solidFill>
                <a:latin typeface="Calibri"/>
              </a:rPr>
              <a:t>Mirada acumulativa (crónicos ambulatorios). Mirada catastrófica (alto costo). Ninguna medida única atiende ambas a la vez.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3200400"/>
            <a:ext cx="5486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C06020"/>
                </a:solidFill>
                <a:latin typeface="Calibri"/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88720" y="3250400"/>
            <a:ext cx="10515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604080"/>
                </a:solidFill>
                <a:latin typeface="Calibri"/>
              </a:rPr>
              <a:t>Patrón de paquete OCDE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88720" y="3611880"/>
            <a:ext cx="10515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202C"/>
                </a:solidFill>
                <a:latin typeface="Calibri"/>
              </a:rPr>
              <a:t>Los países que reducen sostenidamente el OOP integran al menos cuatro de seis componentes: canasta priorizada, copagos topados, dispensación accesible, sustitución por valor, regulación focal y trazabilidad.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4251960"/>
            <a:ext cx="5486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C06020"/>
                </a:solidFill>
                <a:latin typeface="Calibri"/>
              </a:rPr>
              <a:t>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88720" y="4301960"/>
            <a:ext cx="10515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604080"/>
                </a:solidFill>
                <a:latin typeface="Calibri"/>
              </a:rPr>
              <a:t>BFU como zoom analítico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88720" y="4663440"/>
            <a:ext cx="10515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202C"/>
                </a:solidFill>
                <a:latin typeface="Calibri"/>
              </a:rPr>
              <a:t>El informe profundiza el escenario de convergencia intermedia (E2). El Beneficio Farmacéutico Universal articula los regímenes existentes (GES, LRS, DAC, FOFAR, CAEC) bajo reglas comunes Fonasa-Isapre.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5303520"/>
            <a:ext cx="5486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C06020"/>
                </a:solidFill>
                <a:latin typeface="Calibri"/>
              </a:rPr>
              <a:t>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88720" y="5353520"/>
            <a:ext cx="10515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604080"/>
                </a:solidFill>
                <a:latin typeface="Calibri"/>
              </a:rPr>
              <a:t>Transparencia presupuestaria pendiente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88720" y="5715000"/>
            <a:ext cx="10515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202C"/>
                </a:solidFill>
                <a:latin typeface="Calibri"/>
              </a:rPr>
              <a:t>GES Fonasa medicamentos sin glosa segregada. CAEC porción farmacéutica no publicada. Brecha de información para diseñar política.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515600" y="6400800"/>
            <a:ext cx="1554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1" i="0">
                <a:solidFill>
                  <a:srgbClr val="4A5568"/>
                </a:solidFill>
                <a:latin typeface="Calibri"/>
              </a:rPr>
              <a:t>ESPACIO PÚBLICO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77240"/>
          </a:xfrm>
          <a:prstGeom prst="rect">
            <a:avLst/>
          </a:prstGeom>
          <a:solidFill>
            <a:srgbClr val="604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828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Diagnóstico: dos miradas, dos instrumentos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0E0F0"/>
                </a:solidFill>
                <a:latin typeface="Calibri"/>
              </a:rPr>
              <a:t>INCLUSIÓN SOSTENIBLE DE MEDICAMENTOS · SESIÓN DE CIERRE EDITORIAL · 7 MAYO 2026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188720"/>
            <a:ext cx="5486400" cy="5029200"/>
          </a:xfrm>
          <a:prstGeom prst="rect">
            <a:avLst/>
          </a:prstGeom>
          <a:solidFill>
            <a:srgbClr val="FA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217920" y="1188720"/>
            <a:ext cx="5486400" cy="5029200"/>
          </a:xfrm>
          <a:prstGeom prst="rect">
            <a:avLst/>
          </a:prstGeom>
          <a:solidFill>
            <a:srgbClr val="FA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371600"/>
            <a:ext cx="5303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C06020"/>
                </a:solidFill>
                <a:latin typeface="Calibri"/>
              </a:rPr>
              <a:t>(1) Mirada acumulativa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011680"/>
            <a:ext cx="512064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Crónicos ambulatorios: hipertensión, diabetes, salud mental, asma</a:t>
            </a:r>
          </a:p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Gasto recurrente que se acumula mes a mes</a:t>
            </a:r>
          </a:p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29 % dejó de tomar dosis por costo (Ipsos-EP, jul 2025)</a:t>
            </a:r>
          </a:p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Ausencia de tope anual genera brecha estructural visible</a:t>
            </a:r>
          </a:p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El precio unitario es solo una pieza; sin tope anual el costo se acumula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1371600"/>
            <a:ext cx="5303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604080"/>
                </a:solidFill>
                <a:latin typeface="Calibri"/>
              </a:rPr>
              <a:t>(2) Mirada catastrófica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2011680"/>
            <a:ext cx="512064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Oncológicos modernos, enfermedades poco frecuentes, biotecnológicos</a:t>
            </a:r>
          </a:p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Riesgo de agotar patrimonio familiar</a:t>
            </a:r>
          </a:p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Cobertura fragmentada: GES, LRS, DAC, judicialización</a:t>
            </a:r>
          </a:p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Ley Ricarte Soto: lista cerrada, ingresos discrecionales</a:t>
            </a:r>
          </a:p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Cobertura universal nominal no elimina la judicialización (cf. Colombia)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515600" y="6400800"/>
            <a:ext cx="1554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1" i="0">
                <a:solidFill>
                  <a:srgbClr val="4A5568"/>
                </a:solidFill>
                <a:latin typeface="Calibri"/>
              </a:rPr>
              <a:t>ESPACIO PÚBLICO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77240"/>
          </a:xfrm>
          <a:prstGeom prst="rect">
            <a:avLst/>
          </a:prstGeom>
          <a:solidFill>
            <a:srgbClr val="604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828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Tabla de protección farmacéutica vigente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0E0F0"/>
                </a:solidFill>
                <a:latin typeface="Calibri"/>
              </a:rPr>
              <a:t>INCLUSIÓN SOSTENIBLE DE MEDICAMENTOS · SESIÓN DE CIERRE EDITORIAL · 7 MAYO 2026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188720"/>
            <a:ext cx="11064240" cy="411480"/>
          </a:xfrm>
          <a:prstGeom prst="rect">
            <a:avLst/>
          </a:prstGeom>
          <a:solidFill>
            <a:srgbClr val="604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22872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INSTRUMENTO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31920" y="122872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BENEFICIARIOS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66560" y="1228720"/>
            <a:ext cx="4846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COBERTURA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1691640"/>
            <a:ext cx="11064240" cy="640080"/>
          </a:xfrm>
          <a:prstGeom prst="rect">
            <a:avLst/>
          </a:prstGeom>
          <a:solidFill>
            <a:srgbClr val="FA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1783080"/>
            <a:ext cx="3200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804060"/>
                </a:solidFill>
                <a:latin typeface="Calibri"/>
              </a:rPr>
              <a:t>GES (medicamentos)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31920" y="178308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202C"/>
                </a:solidFill>
                <a:latin typeface="Calibri"/>
              </a:rPr>
              <a:t>Fonasa + Isapre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66560" y="1783080"/>
            <a:ext cx="4846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202C"/>
                </a:solidFill>
                <a:latin typeface="Calibri"/>
              </a:rPr>
              <a:t>87 problemas, sin glosa segregada (gap)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2496312"/>
            <a:ext cx="3200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804060"/>
                </a:solidFill>
                <a:latin typeface="Calibri"/>
              </a:rPr>
              <a:t>Ley Ricarte Soto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31920" y="2496312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202C"/>
                </a:solidFill>
                <a:latin typeface="Calibri"/>
              </a:rPr>
              <a:t>Fonasa + Isapre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66560" y="2496312"/>
            <a:ext cx="4846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202C"/>
                </a:solidFill>
                <a:latin typeface="Calibri"/>
              </a:rPr>
              <a:t>27 patologías de alto costo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3118104"/>
            <a:ext cx="11064240" cy="640080"/>
          </a:xfrm>
          <a:prstGeom prst="rect">
            <a:avLst/>
          </a:prstGeom>
          <a:solidFill>
            <a:srgbClr val="FA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" y="3209544"/>
            <a:ext cx="3200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804060"/>
                </a:solidFill>
                <a:latin typeface="Calibri"/>
              </a:rPr>
              <a:t>DAC Glosa 11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31920" y="3209544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202C"/>
                </a:solidFill>
                <a:latin typeface="Calibri"/>
              </a:rPr>
              <a:t>Fonasa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766560" y="3209544"/>
            <a:ext cx="4846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202C"/>
                </a:solidFill>
                <a:latin typeface="Calibri"/>
              </a:rPr>
              <a:t>Oncológicas no GES/LRS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0080" y="3922776"/>
            <a:ext cx="3200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804060"/>
                </a:solidFill>
                <a:latin typeface="Calibri"/>
              </a:rPr>
              <a:t>FOFAR + Arsenal APS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931920" y="3922776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202C"/>
                </a:solidFill>
                <a:latin typeface="Calibri"/>
              </a:rPr>
              <a:t>Fonasa APS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66560" y="3922776"/>
            <a:ext cx="4846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202C"/>
                </a:solidFill>
                <a:latin typeface="Calibri"/>
              </a:rPr>
              <a:t>HTA, DM2, dislipidemia, esenciales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48640" y="4544568"/>
            <a:ext cx="11064240" cy="640080"/>
          </a:xfrm>
          <a:prstGeom prst="rect">
            <a:avLst/>
          </a:prstGeom>
          <a:solidFill>
            <a:srgbClr val="FA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40080" y="4636008"/>
            <a:ext cx="3200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804060"/>
                </a:solidFill>
                <a:latin typeface="Calibri"/>
              </a:rPr>
              <a:t>CAEC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931920" y="4636008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202C"/>
                </a:solidFill>
                <a:latin typeface="Calibri"/>
              </a:rPr>
              <a:t>Isapre (seguro adicional)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66560" y="4636008"/>
            <a:ext cx="4846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202C"/>
                </a:solidFill>
                <a:latin typeface="Calibri"/>
              </a:rPr>
              <a:t>Catastrófico privado, porción farmacéutica sin publicar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0080" y="5349240"/>
            <a:ext cx="3200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804060"/>
                </a:solidFill>
                <a:latin typeface="Calibri"/>
              </a:rPr>
              <a:t>Cenabast Ley 21.198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931920" y="534924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202C"/>
                </a:solidFill>
                <a:latin typeface="Calibri"/>
              </a:rPr>
              <a:t>Hogares vía retail adherido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766560" y="5349240"/>
            <a:ext cx="4846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202C"/>
                </a:solidFill>
                <a:latin typeface="Calibri"/>
              </a:rPr>
              <a:t>Subsidio cruzado vía precio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515600" y="6400800"/>
            <a:ext cx="1554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1" i="0">
                <a:solidFill>
                  <a:srgbClr val="4A5568"/>
                </a:solidFill>
                <a:latin typeface="Calibri"/>
              </a:rPr>
              <a:t>ESPACIO PÚBLICO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77240"/>
          </a:xfrm>
          <a:prstGeom prst="rect">
            <a:avLst/>
          </a:prstGeom>
          <a:solidFill>
            <a:srgbClr val="604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828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Lo que muestra la evidencia comparada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0E0F0"/>
                </a:solidFill>
                <a:latin typeface="Calibri"/>
              </a:rPr>
              <a:t>INCLUSIÓN SOSTENIBLE DE MEDICAMENTOS · SESIÓN DE CIERRE EDITORIAL · 7 MAYO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515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4A5568"/>
                </a:solidFill>
                <a:latin typeface="Calibri"/>
              </a:rPr>
              <a:t>Países agrupados por cluster fiscal de gasto público en medicamentos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691640"/>
            <a:ext cx="10972800" cy="411480"/>
          </a:xfrm>
          <a:prstGeom prst="rect">
            <a:avLst/>
          </a:prstGeom>
          <a:solidFill>
            <a:srgbClr val="604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94360" y="1731640"/>
            <a:ext cx="3108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Cluster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03320" y="1731640"/>
            <a:ext cx="32918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Países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95160" y="1731640"/>
            <a:ext cx="2560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Gasto público (% PIB)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555480" y="173164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OOP (% gasto total)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8640" y="2194560"/>
            <a:ext cx="10972800" cy="640080"/>
          </a:xfrm>
          <a:prstGeom prst="rect">
            <a:avLst/>
          </a:prstGeom>
          <a:solidFill>
            <a:srgbClr val="FA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94360" y="2359152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Alta cobertura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03320" y="2359152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Alemania, Francia, Países Bajos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995160" y="2359152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1,3 a 1,5 %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555480" y="2359152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menos de 25 %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2907792"/>
            <a:ext cx="10972800" cy="6400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94360" y="3072384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Cluster intermedio OCDE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03320" y="3072384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España, Reino Unido, Canadá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95160" y="3072384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0,8 a 1,2 %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555480" y="3072384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26 a 43 %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8640" y="3621024"/>
            <a:ext cx="10972800" cy="640080"/>
          </a:xfrm>
          <a:prstGeom prst="rect">
            <a:avLst/>
          </a:prstGeom>
          <a:solidFill>
            <a:srgbClr val="FA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94360" y="3785616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C06020"/>
                </a:solidFill>
                <a:latin typeface="Calibri"/>
              </a:rPr>
              <a:t>Bajo esfuerzo fiscal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703320" y="3785616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C06020"/>
                </a:solidFill>
                <a:latin typeface="Calibri"/>
              </a:rPr>
              <a:t>Chile (actual)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995160" y="3785616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C06020"/>
                </a:solidFill>
                <a:latin typeface="Calibri"/>
              </a:rPr>
              <a:t>0,46 %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555480" y="3785616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C06020"/>
                </a:solidFill>
                <a:latin typeface="Calibri"/>
              </a:rPr>
              <a:t>62 a 71 %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59436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1">
                <a:solidFill>
                  <a:srgbClr val="604080"/>
                </a:solidFill>
                <a:latin typeface="Calibri"/>
              </a:rPr>
              <a:t>Chile invierte menos de la mitad del cluster intermedio OCDE; los hogares cubren la diferencia.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515600" y="6400800"/>
            <a:ext cx="1554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1" i="0">
                <a:solidFill>
                  <a:srgbClr val="4A5568"/>
                </a:solidFill>
                <a:latin typeface="Calibri"/>
              </a:rPr>
              <a:t>ESPACIO PÚBLICO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77240"/>
          </a:xfrm>
          <a:prstGeom prst="rect">
            <a:avLst/>
          </a:prstGeom>
          <a:solidFill>
            <a:srgbClr val="604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828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Tres escenarios de política para Chile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0E0F0"/>
                </a:solidFill>
                <a:latin typeface="Calibri"/>
              </a:rPr>
              <a:t>INCLUSIÓN SOSTENIBLE DE MEDICAMENTOS · SESIÓN DE CIERRE EDITORIAL · 7 MAYO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515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4A5568"/>
                </a:solidFill>
                <a:latin typeface="Calibri"/>
              </a:rPr>
              <a:t>Cifras en precios 2022 · órdenes de magnitud. El informe ordena la conversación.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691640"/>
            <a:ext cx="3703320" cy="457200"/>
          </a:xfrm>
          <a:prstGeom prst="rect">
            <a:avLst/>
          </a:prstGeom>
          <a:solidFill>
            <a:srgbClr val="80A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783080"/>
            <a:ext cx="3703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E1 · Ajuste gradual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2194560"/>
            <a:ext cx="3429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4A5568"/>
                </a:solidFill>
                <a:latin typeface="Calibri"/>
              </a:rPr>
              <a:t>LÓGICA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2450592"/>
            <a:ext cx="3429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Profundizar instrumentos vigentes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3063240"/>
            <a:ext cx="3429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4A5568"/>
                </a:solidFill>
                <a:latin typeface="Calibri"/>
              </a:rPr>
              <a:t>OOP ESPERADO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3319272"/>
            <a:ext cx="3429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alrededor de 60 %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3931920"/>
            <a:ext cx="3429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4A5568"/>
                </a:solidFill>
                <a:latin typeface="Calibri"/>
              </a:rPr>
              <a:t>COSTO FISCAL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4187952"/>
            <a:ext cx="3429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USD 400 a 500 M/año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4800600"/>
            <a:ext cx="3429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4A5568"/>
                </a:solidFill>
                <a:latin typeface="Calibri"/>
              </a:rPr>
              <a:t>REFORMA LEGAL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800" y="5056632"/>
            <a:ext cx="3429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Modificación GES, LRS, DAC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389120" y="1691640"/>
            <a:ext cx="3703320" cy="457200"/>
          </a:xfrm>
          <a:prstGeom prst="rect">
            <a:avLst/>
          </a:prstGeom>
          <a:solidFill>
            <a:srgbClr val="804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526280" y="1783080"/>
            <a:ext cx="3703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E2 · BFU intermedio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26280" y="2194560"/>
            <a:ext cx="3429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4A5568"/>
                </a:solidFill>
                <a:latin typeface="Calibri"/>
              </a:rPr>
              <a:t>LÓGICA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26280" y="2450592"/>
            <a:ext cx="3429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Beneficio Farmacéutico Universal con cluster intermedio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26280" y="3063240"/>
            <a:ext cx="3429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4A5568"/>
                </a:solidFill>
                <a:latin typeface="Calibri"/>
              </a:rPr>
              <a:t>OOP ESPERADO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26280" y="3319272"/>
            <a:ext cx="3429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30 a 40 %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26280" y="3931920"/>
            <a:ext cx="3429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4A5568"/>
                </a:solidFill>
                <a:latin typeface="Calibri"/>
              </a:rPr>
              <a:t>COSTO FISCAL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26280" y="4187952"/>
            <a:ext cx="3429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USD 800 a 900 M/año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26280" y="4800600"/>
            <a:ext cx="3429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4A5568"/>
                </a:solidFill>
                <a:latin typeface="Calibri"/>
              </a:rPr>
              <a:t>REFORMA LEGAL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26280" y="5056632"/>
            <a:ext cx="3429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Ley marco BFU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229600" y="1691640"/>
            <a:ext cx="3703320" cy="457200"/>
          </a:xfrm>
          <a:prstGeom prst="rect">
            <a:avLst/>
          </a:prstGeom>
          <a:solidFill>
            <a:srgbClr val="604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366760" y="1783080"/>
            <a:ext cx="3703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E3 · Convergencia plena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366760" y="2194560"/>
            <a:ext cx="3429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4A5568"/>
                </a:solidFill>
                <a:latin typeface="Calibri"/>
              </a:rPr>
              <a:t>LÓGICA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366760" y="2450592"/>
            <a:ext cx="3429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Tope universal, paquete OCDE alto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366760" y="3063240"/>
            <a:ext cx="3429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4A5568"/>
                </a:solidFill>
                <a:latin typeface="Calibri"/>
              </a:rPr>
              <a:t>OOP ESPERADO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366760" y="3319272"/>
            <a:ext cx="3429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niveles bajos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366760" y="3931920"/>
            <a:ext cx="3429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4A5568"/>
                </a:solidFill>
                <a:latin typeface="Calibri"/>
              </a:rPr>
              <a:t>COSTO FISCAL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366760" y="4187952"/>
            <a:ext cx="3429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USD 2.500 a 3.000 M/año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366760" y="4800600"/>
            <a:ext cx="3429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4A5568"/>
                </a:solidFill>
                <a:latin typeface="Calibri"/>
              </a:rPr>
              <a:t>REFORMA LEGAL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366760" y="5056632"/>
            <a:ext cx="3429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Reforma sistémica integrada con Fonasa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8640" y="61264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1">
                <a:solidFill>
                  <a:srgbClr val="4A5568"/>
                </a:solidFill>
                <a:latin typeface="Calibri"/>
              </a:rPr>
              <a:t>El BFU (E2) se desarrolla con mayor detalle por riqueza analítica, no por preferencia.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515600" y="6400800"/>
            <a:ext cx="1554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1" i="0">
                <a:solidFill>
                  <a:srgbClr val="4A5568"/>
                </a:solidFill>
                <a:latin typeface="Calibri"/>
              </a:rPr>
              <a:t>ESPACIO PÚBLICO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77240"/>
          </a:xfrm>
          <a:prstGeom prst="rect">
            <a:avLst/>
          </a:prstGeom>
          <a:solidFill>
            <a:srgbClr val="604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828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Zoom analítico: Beneficio Farmacéutico Universal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0E0F0"/>
                </a:solidFill>
                <a:latin typeface="Calibri"/>
              </a:rPr>
              <a:t>INCLUSIÓN SOSTENIBLE DE MEDICAMENTOS · SESIÓN DE CIERRE EDITORIAL · 7 MAYO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515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4A5568"/>
                </a:solidFill>
                <a:latin typeface="Calibri"/>
              </a:rPr>
              <a:t>Componentes operacionales del Escenario 2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691640"/>
            <a:ext cx="5532120" cy="4526280"/>
          </a:xfrm>
          <a:prstGeom prst="rect">
            <a:avLst/>
          </a:prstGeom>
          <a:solidFill>
            <a:srgbClr val="FA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263640" y="1691640"/>
            <a:ext cx="5532120" cy="4526280"/>
          </a:xfrm>
          <a:prstGeom prst="rect">
            <a:avLst/>
          </a:prstGeom>
          <a:solidFill>
            <a:srgbClr val="FA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828800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604080"/>
                </a:solidFill>
                <a:latin typeface="Calibri"/>
              </a:rPr>
              <a:t>Diseño del beneficio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331720"/>
            <a:ext cx="521208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Lista positiva universal priorizada por ETESA (no negativa, no fragmentaria)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Tope OOP del hogar calibrado en 13-15 % del ingreso per cápita (USD 800-900 M/año, simulación EPF anexo §5)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Modalidad subsidio en POS (no reembolso); reduce barrera Q1-Q3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Sustitución bioequivalente obligatoria con incentivo de precio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828800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604080"/>
                </a:solidFill>
                <a:latin typeface="Calibri"/>
              </a:rPr>
              <a:t>Articulación e implementación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331720"/>
            <a:ext cx="521208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Cobertura sobre todo OOP: retail y hospitalario ambulatorio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Articulación con regímenes vigentes (GES, LRS, DAC, FOFAR, CAEC); el BFU es residual sobre lo que esos cubren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Trazabilidad por RUT entre Fonasa e Isapre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Acuerdos de acceso gestionado para innovación de alto costo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635508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1">
                <a:solidFill>
                  <a:srgbClr val="604080"/>
                </a:solidFill>
                <a:latin typeface="Calibri"/>
              </a:rPr>
              <a:t>Capítulo 7 del informe v4.3 · simulación de costo fiscal en anexo §5.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15600" y="6400800"/>
            <a:ext cx="1554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1" i="0">
                <a:solidFill>
                  <a:srgbClr val="4A5568"/>
                </a:solidFill>
                <a:latin typeface="Calibri"/>
              </a:rPr>
              <a:t>ESPACIO PÚBLICO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